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76" r:id="rId2"/>
    <p:sldId id="279" r:id="rId3"/>
    <p:sldId id="284" r:id="rId4"/>
    <p:sldId id="319" r:id="rId5"/>
    <p:sldId id="325" r:id="rId6"/>
    <p:sldId id="320" r:id="rId7"/>
    <p:sldId id="321" r:id="rId8"/>
    <p:sldId id="322" r:id="rId9"/>
    <p:sldId id="324" r:id="rId10"/>
    <p:sldId id="318" r:id="rId11"/>
    <p:sldId id="323" r:id="rId12"/>
    <p:sldId id="317" r:id="rId13"/>
    <p:sldId id="314" r:id="rId14"/>
    <p:sldId id="31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26602"/>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SQLM Architecture </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 </a:t>
            </a:r>
            <a:endParaRPr lang="en-US" sz="1800"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xmlns=""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a16="http://schemas.microsoft.com/office/drawing/2014/main" xmlns=""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a16="http://schemas.microsoft.com/office/drawing/2014/main" xmlns=""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a16="http://schemas.microsoft.com/office/drawing/2014/main" xmlns=""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a:t>
            </a:r>
            <a:r>
              <a:rPr kumimoji="0" lang="en-US" sz="1800" b="0" i="0" u="none" strike="noStrike" kern="1200" cap="none" spc="0" normalizeH="0" baseline="0" noProof="0" dirty="0" smtClean="0">
                <a:ln>
                  <a:noFill/>
                </a:ln>
                <a:solidFill>
                  <a:schemeClr val="bg1"/>
                </a:solidFill>
                <a:effectLst/>
                <a:uLnTx/>
                <a:uFillTx/>
                <a:latin typeface="Calibri"/>
              </a:rPr>
              <a:t>Clause</a:t>
            </a:r>
            <a:r>
              <a:rPr kumimoji="0" lang="en-US" sz="1800" b="0" i="0" u="none" strike="noStrike" kern="1200" cap="none" spc="0" normalizeH="0" noProof="0" dirty="0" smtClean="0">
                <a:ln>
                  <a:noFill/>
                </a:ln>
                <a:solidFill>
                  <a:schemeClr val="bg1"/>
                </a:solidFill>
                <a:effectLst/>
                <a:uLnTx/>
                <a:uFillTx/>
                <a:latin typeface="Calibri"/>
              </a:rPr>
              <a:t> ,</a:t>
            </a:r>
            <a:r>
              <a:rPr lang="en-US" sz="1800" dirty="0" smtClean="0">
                <a:solidFill>
                  <a:schemeClr val="bg1"/>
                </a:solidFill>
                <a:latin typeface="Calibri"/>
              </a:rPr>
              <a:t>Avoid </a:t>
            </a:r>
            <a:r>
              <a:rPr lang="en-US" sz="1800" dirty="0">
                <a:solidFill>
                  <a:schemeClr val="bg1"/>
                </a:solidFill>
                <a:latin typeface="Calibri"/>
              </a:rPr>
              <a:t>Selection on large tables w/o Specifying </a:t>
            </a:r>
            <a:r>
              <a:rPr lang="en-US" sz="1800" dirty="0" smtClean="0">
                <a:solidFill>
                  <a:schemeClr val="bg1"/>
                </a:solidFill>
                <a:latin typeface="Calibri"/>
              </a:rPr>
              <a:t>Key ,</a:t>
            </a:r>
            <a:r>
              <a:rPr kumimoji="0" lang="en-US" sz="1800" b="0" i="0" u="none" strike="noStrike" kern="1200" cap="none" spc="0" normalizeH="0" baseline="0" noProof="0" dirty="0" smtClean="0">
                <a:ln>
                  <a:noFill/>
                </a:ln>
                <a:solidFill>
                  <a:schemeClr val="bg1"/>
                </a:solidFill>
                <a:effectLst/>
                <a:uLnTx/>
                <a:uFillTx/>
                <a:latin typeface="Calibri"/>
              </a:rPr>
              <a:t>Use </a:t>
            </a:r>
            <a:r>
              <a:rPr kumimoji="0" lang="en-US" sz="1800" b="0" i="0" u="none" strike="noStrike" kern="1200" cap="none" spc="0" normalizeH="0" baseline="0" noProof="0" dirty="0">
                <a:ln>
                  <a:noFill/>
                </a:ln>
                <a:solidFill>
                  <a:schemeClr val="bg1"/>
                </a:solidFill>
                <a:effectLst/>
                <a:uLnTx/>
                <a:uFillTx/>
                <a:latin typeface="Calibri"/>
              </a:rPr>
              <a:t>Having Clause even with Group By</a:t>
            </a:r>
          </a:p>
        </p:txBody>
      </p:sp>
      <p:sp>
        <p:nvSpPr>
          <p:cNvPr id="12" name="TextBox 11">
            <a:extLst>
              <a:ext uri="{FF2B5EF4-FFF2-40B4-BE49-F238E27FC236}">
                <a16:creationId xmlns:a16="http://schemas.microsoft.com/office/drawing/2014/main" xmlns=""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a16="http://schemas.microsoft.com/office/drawing/2014/main" xmlns=""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a16="http://schemas.microsoft.com/office/drawing/2014/main" xmlns=""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a16="http://schemas.microsoft.com/office/drawing/2014/main" xmlns=""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a16="http://schemas.microsoft.com/office/drawing/2014/main" xmlns=""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a16="http://schemas.microsoft.com/office/drawing/2014/main" xmlns=""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a16="http://schemas.microsoft.com/office/drawing/2014/main" xmlns=""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endParaRPr lang="en-US" sz="1800" dirty="0" smtClean="0">
              <a:solidFill>
                <a:schemeClr val="bg1"/>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libri"/>
              </a:rPr>
              <a:t> </a:t>
            </a:r>
            <a:r>
              <a:rPr lang="en-US" sz="1800" dirty="0">
                <a:solidFill>
                  <a:schemeClr val="bg1"/>
                </a:solidFill>
                <a:latin typeface="Calibri"/>
              </a:rPr>
              <a:t>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a16="http://schemas.microsoft.com/office/drawing/2014/main" xmlns=""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a16="http://schemas.microsoft.com/office/drawing/2014/main" xmlns=""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a16="http://schemas.microsoft.com/office/drawing/2014/main" xmlns=""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a16="http://schemas.microsoft.com/office/drawing/2014/main" xmlns=""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a16="http://schemas.microsoft.com/office/drawing/2014/main" xmlns=""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a16="http://schemas.microsoft.com/office/drawing/2014/main" xmlns=""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a16="http://schemas.microsoft.com/office/drawing/2014/main" xmlns=""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a16="http://schemas.microsoft.com/office/drawing/2014/main" xmlns=""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ea typeface="+mn-ea"/>
                <a:cs typeface="+mn-cs"/>
              </a:rPr>
              <a:t>Use Full </a:t>
            </a:r>
            <a:r>
              <a:rPr kumimoji="0" lang="en-US" sz="1800" b="0" i="0" u="none" strike="noStrike" kern="1200" cap="none" spc="0" normalizeH="0" baseline="0" noProof="0" dirty="0">
                <a:ln>
                  <a:noFill/>
                </a:ln>
                <a:solidFill>
                  <a:schemeClr val="bg1"/>
                </a:solidFill>
                <a:effectLst/>
                <a:uLnTx/>
                <a:uFillTx/>
                <a:latin typeface="Calibri"/>
                <a:ea typeface="+mn-ea"/>
                <a:cs typeface="+mn-cs"/>
              </a:rPr>
              <a:t>Text Search</a:t>
            </a:r>
          </a:p>
        </p:txBody>
      </p:sp>
      <p:sp>
        <p:nvSpPr>
          <p:cNvPr id="27" name="TextBox 26">
            <a:extLst>
              <a:ext uri="{FF2B5EF4-FFF2-40B4-BE49-F238E27FC236}">
                <a16:creationId xmlns:a16="http://schemas.microsoft.com/office/drawing/2014/main" xmlns=""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a16="http://schemas.microsoft.com/office/drawing/2014/main" xmlns=""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a16="http://schemas.microsoft.com/office/drawing/2014/main" xmlns=""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a16="http://schemas.microsoft.com/office/drawing/2014/main" xmlns=""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a:t>
            </a:r>
            <a:r>
              <a:rPr lang="en-US" sz="1800" dirty="0" smtClean="0">
                <a:solidFill>
                  <a:schemeClr val="bg1"/>
                </a:solidFill>
              </a:rPr>
              <a:t>Your </a:t>
            </a:r>
            <a:r>
              <a:rPr lang="en-US" sz="1800" dirty="0">
                <a:solidFill>
                  <a:schemeClr val="bg1"/>
                </a:solidFill>
              </a:rPr>
              <a:t>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a:t>
            </a:r>
            <a:r>
              <a:rPr lang="en-US" dirty="0" smtClean="0">
                <a:solidFill>
                  <a:schemeClr val="bg1"/>
                </a:solidFill>
                <a:latin typeface="Cooper Black" panose="0208090404030B020404" pitchFamily="18" charset="0"/>
              </a:rPr>
              <a:t>Performance Worklist Tuning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a:t>
            </a:r>
            <a:r>
              <a:rPr lang="en-US" sz="1800" b="1" dirty="0" smtClean="0">
                <a:solidFill>
                  <a:schemeClr val="bg1"/>
                </a:solidFill>
                <a:latin typeface="Benton Sans"/>
              </a:rPr>
              <a:t>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a16="http://schemas.microsoft.com/office/drawing/2014/main" xmlns=""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a16="http://schemas.microsoft.com/office/drawing/2014/main" xmlns=""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a16="http://schemas.microsoft.com/office/drawing/2014/main" xmlns=""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a16="http://schemas.microsoft.com/office/drawing/2014/main" xmlns=""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smtClean="0">
                <a:solidFill>
                  <a:schemeClr val="bg1"/>
                </a:solidFill>
              </a:rPr>
              <a:t>What need to be fix?</a:t>
            </a:r>
          </a:p>
          <a:p>
            <a:r>
              <a:rPr lang="en-US" sz="1800" kern="0" dirty="0" smtClean="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10200</TotalTime>
  <Words>794</Words>
  <Application>Microsoft Office PowerPoint</Application>
  <PresentationFormat>Custom</PresentationFormat>
  <Paragraphs>127</Paragraphs>
  <Slides>14</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282</cp:revision>
  <dcterms:created xsi:type="dcterms:W3CDTF">2013-09-12T13:05:01Z</dcterms:created>
  <dcterms:modified xsi:type="dcterms:W3CDTF">2021-10-21T10:42:01Z</dcterms:modified>
</cp:coreProperties>
</file>